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34" r:id="rId3"/>
    <p:sldId id="335" r:id="rId4"/>
    <p:sldId id="300" r:id="rId5"/>
    <p:sldId id="301" r:id="rId6"/>
    <p:sldId id="286" r:id="rId7"/>
    <p:sldId id="287" r:id="rId8"/>
    <p:sldId id="305" r:id="rId9"/>
    <p:sldId id="306" r:id="rId10"/>
    <p:sldId id="307" r:id="rId11"/>
    <p:sldId id="290" r:id="rId12"/>
    <p:sldId id="292" r:id="rId13"/>
    <p:sldId id="302" r:id="rId14"/>
    <p:sldId id="308" r:id="rId15"/>
    <p:sldId id="358" r:id="rId16"/>
    <p:sldId id="309" r:id="rId17"/>
    <p:sldId id="310" r:id="rId18"/>
    <p:sldId id="311" r:id="rId19"/>
    <p:sldId id="28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 autoAdjust="0"/>
    <p:restoredTop sz="94066" autoAdjust="0"/>
  </p:normalViewPr>
  <p:slideViewPr>
    <p:cSldViewPr snapToGrid="0" snapToObjects="1">
      <p:cViewPr varScale="1">
        <p:scale>
          <a:sx n="54" d="100"/>
          <a:sy n="54" d="100"/>
        </p:scale>
        <p:origin x="82" y="2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F5F1E-9599-9F49-AFA6-AC0ECA45FECF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BD50F-406B-AC4F-A4B2-259D8DE71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0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3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4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6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1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5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6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9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3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37BE0-005D-FD4D-9246-905F720F99C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8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36476" y="471635"/>
            <a:ext cx="55190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Introduction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to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Computer Science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CS101.3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Lecture #11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373"/>
    </mc:Choice>
    <mc:Fallback xmlns="">
      <p:transition spd="slow" advTm="963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Quantization Example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B64488F4-036B-4F20-9B39-F1535F458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428" y="1240971"/>
            <a:ext cx="4824220" cy="538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2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474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Types of Images </a:t>
            </a:r>
          </a:p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 Values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Binary Images ( Pixel Values = 0,1 )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Grayscale Images ( Pixel Values = 0 – 255 )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Color Images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Each Pixel has three color components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	for example (red, green, blue ) or RGB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Each color component is 0 - 255</a:t>
            </a:r>
          </a:p>
          <a:p>
            <a:pPr>
              <a:lnSpc>
                <a:spcPct val="150000"/>
              </a:lnSpc>
            </a:pPr>
            <a:endParaRPr lang="en-US" sz="2800" dirty="0"/>
          </a:p>
          <a:p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4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screen shot of a building&#10;&#10;Description automatically generated">
            <a:extLst>
              <a:ext uri="{FF2B5EF4-FFF2-40B4-BE49-F238E27FC236}">
                <a16:creationId xmlns:a16="http://schemas.microsoft.com/office/drawing/2014/main" id="{7BE60F77-D4DC-4BAC-B087-64EEF1D5F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5647" y="852337"/>
            <a:ext cx="942857" cy="1371429"/>
          </a:xfrm>
          <a:prstGeom prst="rect">
            <a:avLst/>
          </a:prstGeom>
        </p:spPr>
      </p:pic>
      <p:pic>
        <p:nvPicPr>
          <p:cNvPr id="11" name="Picture 10" descr="A picture containing tiled, tile, white, tub&#10;&#10;Description automatically generated">
            <a:extLst>
              <a:ext uri="{FF2B5EF4-FFF2-40B4-BE49-F238E27FC236}">
                <a16:creationId xmlns:a16="http://schemas.microsoft.com/office/drawing/2014/main" id="{D3F74CCC-8E08-4759-A90B-6B641B679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981" y="2682355"/>
            <a:ext cx="1076190" cy="1276190"/>
          </a:xfrm>
          <a:prstGeom prst="rect">
            <a:avLst/>
          </a:prstGeom>
        </p:spPr>
      </p:pic>
      <p:pic>
        <p:nvPicPr>
          <p:cNvPr id="13" name="Picture 12" descr="A picture containing colorful, colored, tiled, tile&#10;&#10;Description automatically generated">
            <a:extLst>
              <a:ext uri="{FF2B5EF4-FFF2-40B4-BE49-F238E27FC236}">
                <a16:creationId xmlns:a16="http://schemas.microsoft.com/office/drawing/2014/main" id="{79BE06EF-DEC6-43F9-BC7B-87F0227E94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7021" y="4944182"/>
            <a:ext cx="1140111" cy="159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1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574"/>
    </mc:Choice>
    <mc:Fallback xmlns="">
      <p:transition spd="slow" advTm="19057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171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Resolution 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Resolution refers to the number of pixels in an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Resolution is sometimes identified by the width and height of the image as well as the total number of pixels in the image.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For an example, an image that is 2048 pixels wide and 1536 pixels high ( 2048 x 1536 ) contains 3,145,728 pixels or 3.1 Megapixels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32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87" y="202292"/>
            <a:ext cx="843420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Resolution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view of a house&#10;&#10;Description automatically generated">
            <a:extLst>
              <a:ext uri="{FF2B5EF4-FFF2-40B4-BE49-F238E27FC236}">
                <a16:creationId xmlns:a16="http://schemas.microsoft.com/office/drawing/2014/main" id="{CE79078A-2C5C-4FC6-A1EC-51F493019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0276" y="638929"/>
            <a:ext cx="8771428" cy="4390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A9D3A1-AA4A-4DCE-B3E6-731A9192E422}"/>
              </a:ext>
            </a:extLst>
          </p:cNvPr>
          <p:cNvSpPr txBox="1"/>
          <p:nvPr/>
        </p:nvSpPr>
        <p:spPr>
          <a:xfrm>
            <a:off x="2527558" y="5285510"/>
            <a:ext cx="268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68 x 104</a:t>
            </a:r>
          </a:p>
          <a:p>
            <a:r>
              <a:rPr lang="en-US" dirty="0"/>
              <a:t>Less Detail</a:t>
            </a:r>
          </a:p>
          <a:p>
            <a:r>
              <a:rPr lang="en-US" dirty="0"/>
              <a:t>Less storage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30452-3016-4682-A90A-20CA0C28C21D}"/>
              </a:ext>
            </a:extLst>
          </p:cNvPr>
          <p:cNvSpPr txBox="1"/>
          <p:nvPr/>
        </p:nvSpPr>
        <p:spPr>
          <a:xfrm>
            <a:off x="5522578" y="5322578"/>
            <a:ext cx="2687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136 x 208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1C694-2CC5-402E-B5C1-0CD856C46B86}"/>
              </a:ext>
            </a:extLst>
          </p:cNvPr>
          <p:cNvSpPr txBox="1"/>
          <p:nvPr/>
        </p:nvSpPr>
        <p:spPr>
          <a:xfrm>
            <a:off x="8210151" y="5323991"/>
            <a:ext cx="268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272 x 416</a:t>
            </a:r>
          </a:p>
          <a:p>
            <a:r>
              <a:rPr lang="en-US" dirty="0"/>
              <a:t>More Detail</a:t>
            </a:r>
          </a:p>
          <a:p>
            <a:r>
              <a:rPr lang="en-US" dirty="0"/>
              <a:t>More storage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0DF03F1-DB49-4E09-8991-19CB50C500B7}"/>
              </a:ext>
            </a:extLst>
          </p:cNvPr>
          <p:cNvSpPr/>
          <p:nvPr/>
        </p:nvSpPr>
        <p:spPr>
          <a:xfrm>
            <a:off x="3309539" y="6208840"/>
            <a:ext cx="5105421" cy="4468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3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11831" y="144056"/>
            <a:ext cx="843420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Story of a Digital Image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" name="Images, Pixels and RGB.mp4" descr="Images, Pixels and RGB.mp4">
            <a:hlinkClick r:id="" action="ppaction://media"/>
            <a:extLst>
              <a:ext uri="{FF2B5EF4-FFF2-40B4-BE49-F238E27FC236}">
                <a16:creationId xmlns:a16="http://schemas.microsoft.com/office/drawing/2014/main" id="{C70BE3A1-5642-FD4C-BBA9-C084E9F651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3744" y="600462"/>
            <a:ext cx="11124512" cy="625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9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Storing Digital Images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Digital images are converted to files for storage and transfer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The file type is a special format for ordering and storing the bytes that make up the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File types or formats are not necessarily compatible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You must often match the file type with the application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26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Storing Digital Images</a:t>
            </a:r>
          </a:p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File Types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GIF ( Graphic Interchange Format 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JPEG (Joint Photographic Experts Group)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PNG ( Portable Network Graphics)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BMP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75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many bytes to store an Image 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Assume that we have an image that is 500 x 500 pixels in size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Total Resolution =	250,000 pixels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Binary Image ( 1 bit / Pixel ) = 31,250 bytes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Grayscale Image ( 8 bits / Pixel ) = 250, 000 bytes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Color Image ( 24 bits / Pixel )  = 750,000 bytes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04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Task 01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Assume that we have an image that is 400 x 600 pixels in size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Find the number of resolution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binary image?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grayscale image?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color image?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452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Revision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A magnetic disk have 12 platters, 5000 tracks on each surface and        20 sectors per track. The capacity of a sector is 3KB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track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surface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the total HDD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cylinder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08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10090" y="2916245"/>
            <a:ext cx="5880162" cy="3004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From Last Week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Computer Storage Structure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Optical Disk</a:t>
            </a:r>
          </a:p>
          <a:p>
            <a:pPr marL="2571750" marR="0" lvl="5" indent="-28575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3CAB28F0-C556-4C40-98E8-646910795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Representation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Computer-generated images can be stored in several different formats and different resolutions.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All computer files such as numbers, words or graphics are stored in digital formats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When representing images what computer do is translate the image into digital code for storage and then interpret the file back into an image for display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1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734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Digital Image Sources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Digital Cameras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Scanned Film &amp; Photograph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Digitalized TV Signals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Computer Graphics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The Internet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71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27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 graphics often involves with pixels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 pixel is one of the very small dots creating the image on your computer screen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Arranging pixels in certain patterns produces the illusion of color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 single pixel is </a:t>
            </a:r>
            <a:r>
              <a:rPr lang="en-US" sz="2000" b="1" dirty="0">
                <a:latin typeface="Helvetica" charset="0"/>
                <a:cs typeface="Helvetica" charset="0"/>
              </a:rPr>
              <a:t>one byte </a:t>
            </a:r>
            <a:r>
              <a:rPr lang="en-US" sz="2000" dirty="0">
                <a:latin typeface="Helvetica" charset="0"/>
                <a:cs typeface="Helvetica" charset="0"/>
              </a:rPr>
              <a:t>of information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67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Pixels and Pixel Values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Pixel – an element of the 2D image array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most common pixel format is the byte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byte image number is stored as an 8-bit integer giving a range of possible values from 0 to 255.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Typically, zero is taken to be black and 255 is taken to be white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1B8770-EEC5-4E27-8376-A561AB91C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585" y="3767148"/>
            <a:ext cx="4776830" cy="28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3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42"/>
    </mc:Choice>
    <mc:Fallback xmlns="">
      <p:transition spd="slow" advTm="10114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Digitalizing Images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Images are digitized using a two-step process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01. Sampling the continuous tone image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02. Quantizing pixels </a:t>
            </a: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79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Sampling Images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dog looking at the camera&#10;&#10;Description automatically generated">
            <a:extLst>
              <a:ext uri="{FF2B5EF4-FFF2-40B4-BE49-F238E27FC236}">
                <a16:creationId xmlns:a16="http://schemas.microsoft.com/office/drawing/2014/main" id="{3EDCDBD6-B680-46CF-A18B-AE81CD756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000" y="1386142"/>
            <a:ext cx="7358228" cy="45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Quantization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group of people standing next to a dog&#10;&#10;Description automatically generated">
            <a:extLst>
              <a:ext uri="{FF2B5EF4-FFF2-40B4-BE49-F238E27FC236}">
                <a16:creationId xmlns:a16="http://schemas.microsoft.com/office/drawing/2014/main" id="{FA8F95B7-462E-4795-878B-FDD301B34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524" y="1252809"/>
            <a:ext cx="7440532" cy="492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6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14190</TotalTime>
  <Words>530</Words>
  <Application>Microsoft Office PowerPoint</Application>
  <PresentationFormat>Widescreen</PresentationFormat>
  <Paragraphs>249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Pramudya Hashan</dc:creator>
  <cp:lastModifiedBy>Pabasara Athukorala</cp:lastModifiedBy>
  <cp:revision>137</cp:revision>
  <dcterms:created xsi:type="dcterms:W3CDTF">2020-01-05T10:46:38Z</dcterms:created>
  <dcterms:modified xsi:type="dcterms:W3CDTF">2023-01-23T05:28:21Z</dcterms:modified>
</cp:coreProperties>
</file>

<file path=docProps/thumbnail.jpeg>
</file>